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0058400" cx="7772400"/>
  <p:notesSz cx="6858000" cy="9144000"/>
  <p:embeddedFontLst>
    <p:embeddedFont>
      <p:font typeface="Oswal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A5F7C6-9D56-432F-99DD-7C489DE0B5A4}">
  <a:tblStyle styleId="{92A5F7C6-9D56-432F-99DD-7C489DE0B5A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AAA8F19-610C-445D-A02C-8B597947911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Oswald-regular.fntdata"/><Relationship Id="rId10" Type="http://schemas.openxmlformats.org/officeDocument/2006/relationships/slide" Target="slides/slide4.xml"/><Relationship Id="rId12" Type="http://schemas.openxmlformats.org/officeDocument/2006/relationships/font" Target="fonts/Oswald-bold.fnt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c2e7019ea_0_8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c2e7019e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d09008c95_0_41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d09008c9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d09008c95_0_14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d09008c9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5" Type="http://schemas.openxmlformats.org/officeDocument/2006/relationships/image" Target="../media/image14.jp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matthewscommercial.com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jp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matthewscommercial.com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5.jp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matthewscommercial.com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3.jpg"/><Relationship Id="rId6" Type="http://schemas.openxmlformats.org/officeDocument/2006/relationships/image" Target="../media/image8.jpg"/><Relationship Id="rId7" Type="http://schemas.openxmlformats.org/officeDocument/2006/relationships/image" Target="../media/image6.png"/><Relationship Id="rId8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90475" y="4516950"/>
            <a:ext cx="3585600" cy="4164900"/>
          </a:xfrm>
          <a:prstGeom prst="rect">
            <a:avLst/>
          </a:prstGeom>
          <a:noFill/>
          <a:ln cap="flat" cmpd="sng" w="19050">
            <a:solidFill>
              <a:srgbClr val="0C23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Great contractor property </a:t>
            </a:r>
            <a:endParaRPr b="1" i="1" sz="17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3,060 square feet</a:t>
            </a:r>
            <a:endParaRPr b="1" sz="15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3.12 Acres / RA-1 Zone</a:t>
            </a:r>
            <a:endParaRPr b="1" sz="15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Non-Conformed Use</a:t>
            </a:r>
            <a:endParaRPr b="1" sz="15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Well maintained building </a:t>
            </a:r>
            <a:endParaRPr b="1" sz="15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Close to center of town</a:t>
            </a:r>
            <a:endParaRPr b="1" sz="15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Insurance Discount - fire hydrant on property</a:t>
            </a:r>
            <a:endParaRPr b="1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FOR SALE  $425,000</a:t>
            </a:r>
            <a:endParaRPr sz="22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-30000" y="1384238"/>
            <a:ext cx="7832400" cy="23700"/>
          </a:xfrm>
          <a:prstGeom prst="straightConnector1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Google Shape;56;p13"/>
          <p:cNvCxnSpPr/>
          <p:nvPr/>
        </p:nvCxnSpPr>
        <p:spPr>
          <a:xfrm>
            <a:off x="-9450" y="1412563"/>
            <a:ext cx="7791300" cy="117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Google Shape;57;p13"/>
          <p:cNvSpPr txBox="1"/>
          <p:nvPr/>
        </p:nvSpPr>
        <p:spPr>
          <a:xfrm>
            <a:off x="175350" y="129875"/>
            <a:ext cx="4639200" cy="1167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8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FOR SALE</a:t>
            </a:r>
            <a:endParaRPr b="1" sz="36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24 Straitsville Rd, Prospect, CT 06712</a:t>
            </a:r>
            <a:endParaRPr b="1" sz="20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58" name="Google Shape;58;p13"/>
          <p:cNvGraphicFramePr/>
          <p:nvPr/>
        </p:nvGraphicFramePr>
        <p:xfrm>
          <a:off x="304800" y="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{92A5F7C6-9D56-432F-99DD-7C489DE0B5A4}</a:tableStyleId>
              </a:tblPr>
              <a:tblGrid>
                <a:gridCol w="19050"/>
              </a:tblGrid>
              <a:tr h="1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59" name="Google Shape;59;p13"/>
          <p:cNvGraphicFramePr/>
          <p:nvPr/>
        </p:nvGraphicFramePr>
        <p:xfrm>
          <a:off x="304800" y="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{92A5F7C6-9D56-432F-99DD-7C489DE0B5A4}</a:tableStyleId>
              </a:tblPr>
              <a:tblGrid>
                <a:gridCol w="19050"/>
              </a:tblGrid>
              <a:tr h="1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60" name="Google Shape;60;p13"/>
          <p:cNvGraphicFramePr/>
          <p:nvPr/>
        </p:nvGraphicFramePr>
        <p:xfrm>
          <a:off x="457200" y="45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{92A5F7C6-9D56-432F-99DD-7C489DE0B5A4}</a:tableStyleId>
              </a:tblPr>
              <a:tblGrid>
                <a:gridCol w="19050"/>
              </a:tblGrid>
              <a:tr h="1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1" name="Google Shape;61;p13" title="MATTHEWS COMMERCIAL PROPERTIES (8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195" y="72175"/>
            <a:ext cx="2565380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title="20251203_111138.jpg"/>
          <p:cNvPicPr preferRelativeResize="0"/>
          <p:nvPr/>
        </p:nvPicPr>
        <p:blipFill rotWithShape="1">
          <a:blip r:embed="rId4">
            <a:alphaModFix/>
          </a:blip>
          <a:srcRect b="0" l="0" r="11847" t="0"/>
          <a:stretch/>
        </p:blipFill>
        <p:spPr>
          <a:xfrm>
            <a:off x="3997000" y="1656350"/>
            <a:ext cx="3585597" cy="2612199"/>
          </a:xfrm>
          <a:prstGeom prst="rect">
            <a:avLst/>
          </a:prstGeom>
          <a:noFill/>
          <a:ln cap="flat" cmpd="sng" w="28575">
            <a:solidFill>
              <a:srgbClr val="0C235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5">
            <a:alphaModFix/>
          </a:blip>
          <a:srcRect b="0" l="30654" r="1763" t="0"/>
          <a:stretch/>
        </p:blipFill>
        <p:spPr>
          <a:xfrm>
            <a:off x="190475" y="1656350"/>
            <a:ext cx="3585603" cy="2612199"/>
          </a:xfrm>
          <a:prstGeom prst="rect">
            <a:avLst/>
          </a:prstGeom>
          <a:noFill/>
          <a:ln cap="flat" cmpd="sng" w="28575">
            <a:solidFill>
              <a:srgbClr val="0C235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" name="Google Shape;64;p13" title="All information furnished is from sources deemed reliable and is submitted subject to errors, omissions, change of other terms of conditions, prior sale, lease or financing or withdrawal—all witho (2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0000" y="8949463"/>
            <a:ext cx="7832400" cy="110436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/>
          <p:nvPr/>
        </p:nvSpPr>
        <p:spPr>
          <a:xfrm>
            <a:off x="3997000" y="4516950"/>
            <a:ext cx="3585600" cy="4164900"/>
          </a:xfrm>
          <a:prstGeom prst="rect">
            <a:avLst/>
          </a:prstGeom>
          <a:noFill/>
          <a:ln cap="flat" cmpd="sng" w="19050">
            <a:solidFill>
              <a:srgbClr val="0C23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MAIN OFFICE: 25' X 32'</a:t>
            </a:r>
            <a:endParaRPr b="1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2 Small Offices</a:t>
            </a:r>
            <a:endParaRPr b="1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Kitchenette </a:t>
            </a:r>
            <a:endParaRPr b="1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Conference Room w/ Open Office</a:t>
            </a:r>
            <a:endParaRPr b="1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BACK OFFICE:  25' X 18'</a:t>
            </a:r>
            <a:endParaRPr b="1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1 Office </a:t>
            </a:r>
            <a:endParaRPr b="1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Front shed  12' X 18'</a:t>
            </a:r>
            <a:endParaRPr b="1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Back shed   10' X 16'</a:t>
            </a:r>
            <a:endParaRPr b="1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Full height attic 12' X 40'  -Great Storage</a:t>
            </a:r>
            <a:endParaRPr b="1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Motion Lights Security System</a:t>
            </a:r>
            <a:endParaRPr b="1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Furniture is negotiable</a:t>
            </a:r>
            <a:endParaRPr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3782875" y="4290008"/>
            <a:ext cx="3815400" cy="4559700"/>
          </a:xfrm>
          <a:prstGeom prst="rect">
            <a:avLst/>
          </a:prstGeom>
          <a:noFill/>
          <a:ln cap="flat" cmpd="sng" w="28575">
            <a:solidFill>
              <a:srgbClr val="0C23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14"/>
          <p:cNvCxnSpPr/>
          <p:nvPr/>
        </p:nvCxnSpPr>
        <p:spPr>
          <a:xfrm>
            <a:off x="-9450" y="1412563"/>
            <a:ext cx="7791300" cy="117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4"/>
          <p:cNvCxnSpPr/>
          <p:nvPr/>
        </p:nvCxnSpPr>
        <p:spPr>
          <a:xfrm>
            <a:off x="-30000" y="1384238"/>
            <a:ext cx="7832400" cy="23700"/>
          </a:xfrm>
          <a:prstGeom prst="straightConnector1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4"/>
          <p:cNvCxnSpPr/>
          <p:nvPr/>
        </p:nvCxnSpPr>
        <p:spPr>
          <a:xfrm>
            <a:off x="-9450" y="1412563"/>
            <a:ext cx="7791300" cy="117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4" name="Google Shape;74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792" y="210312"/>
            <a:ext cx="2404437" cy="1014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" name="Google Shape;75;p14"/>
          <p:cNvGraphicFramePr/>
          <p:nvPr/>
        </p:nvGraphicFramePr>
        <p:xfrm>
          <a:off x="175338" y="16634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{FAAA8F19-610C-445D-A02C-8B597947911C}</a:tableStyleId>
              </a:tblPr>
              <a:tblGrid>
                <a:gridCol w="1698925"/>
                <a:gridCol w="1704250"/>
              </a:tblGrid>
              <a:tr h="31007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BUILDING</a:t>
                      </a:r>
                      <a:endParaRPr b="1" sz="13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Total SF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3060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Number of Floors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Total Available SF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3060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Office Space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1250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Exterior Construction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Block/Framed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Roof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Metal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Interior Construction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Sheetrock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Year Built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1937/2004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Ceiling Height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1st</a:t>
                      </a:r>
                      <a:r>
                        <a:rPr lang="en" sz="1100"/>
                        <a:t>- 11’   </a:t>
                      </a:r>
                      <a:r>
                        <a:rPr b="1" lang="en" sz="1100"/>
                        <a:t>2nd</a:t>
                      </a:r>
                      <a:r>
                        <a:rPr lang="en" sz="1100"/>
                        <a:t>- 8’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Bathrooms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Two .5 (1st and 2nd fl)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Parking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Off street 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Acres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3.12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Zoning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RA 1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Overhead Drive-In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12’Wx10’H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8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MECHANICALS &amp; UTILITIES</a:t>
                      </a:r>
                      <a:endParaRPr b="1" sz="13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45700" marR="91425" marL="91425">
                    <a:lnL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41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Type of Heat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1st</a:t>
                      </a:r>
                      <a:r>
                        <a:rPr lang="en" sz="1100"/>
                        <a:t>- 1 yr old propane (Modine) </a:t>
                      </a:r>
                      <a:endParaRPr sz="1100"/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2nd</a:t>
                      </a:r>
                      <a:r>
                        <a:rPr lang="en" sz="1100"/>
                        <a:t>- Propane HVAC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Amps-Volts-Phase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200A single phase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Gas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Propane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Sewer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Septic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Water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City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Air Conditioning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HVAC</a:t>
                      </a:r>
                      <a:endParaRPr sz="1100"/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8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TERMS</a:t>
                      </a:r>
                      <a:endParaRPr b="1" sz="13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45700" marR="91425" marL="91425">
                    <a:lnL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04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Sale Price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$425,000</a:t>
                      </a:r>
                      <a:endParaRPr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0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6" name="Google Shape;76;p14"/>
          <p:cNvSpPr txBox="1"/>
          <p:nvPr/>
        </p:nvSpPr>
        <p:spPr>
          <a:xfrm>
            <a:off x="253000" y="9986675"/>
            <a:ext cx="4940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GERRY D. MATTHEWS 203.753.5800</a:t>
            </a:r>
            <a:endParaRPr b="1" sz="1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175350" y="129875"/>
            <a:ext cx="4452900" cy="1167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8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FOR SALE</a:t>
            </a:r>
            <a:endParaRPr b="1" sz="36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24 Straitsville Rd, Prospect, CT 06712</a:t>
            </a:r>
            <a:endParaRPr b="1" sz="36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8" name="Google Shape;78;p14" title="Screenshot (214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985" y="1576675"/>
            <a:ext cx="3815240" cy="262586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4" title="Screenshot_20251204_104552_Chrome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6200" y="4354925"/>
            <a:ext cx="3623901" cy="44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 title="All information furnished is from sources deemed reliable and is submitted subject to errors, omissions, change of other terms of conditions, prior sale, lease or financing or withdrawal—all witho (2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0000" y="8949463"/>
            <a:ext cx="7832400" cy="1104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5"/>
          <p:cNvCxnSpPr/>
          <p:nvPr/>
        </p:nvCxnSpPr>
        <p:spPr>
          <a:xfrm>
            <a:off x="-9450" y="1412563"/>
            <a:ext cx="7791300" cy="117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5"/>
          <p:cNvCxnSpPr/>
          <p:nvPr/>
        </p:nvCxnSpPr>
        <p:spPr>
          <a:xfrm>
            <a:off x="-30000" y="1384238"/>
            <a:ext cx="7832400" cy="23700"/>
          </a:xfrm>
          <a:prstGeom prst="straightConnector1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" name="Google Shape;87;p15"/>
          <p:cNvCxnSpPr/>
          <p:nvPr/>
        </p:nvCxnSpPr>
        <p:spPr>
          <a:xfrm>
            <a:off x="-9450" y="1412563"/>
            <a:ext cx="7791300" cy="117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8" name="Google Shape;88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792" y="210312"/>
            <a:ext cx="2404437" cy="10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175350" y="129875"/>
            <a:ext cx="4409400" cy="1167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8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FOR SALE</a:t>
            </a:r>
            <a:endParaRPr b="1" sz="36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24 Straitsville Rd, Prospect, CT 06712</a:t>
            </a:r>
            <a:endParaRPr b="1" sz="20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0" name="Google Shape;90;p15" title="20251201_17332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350" y="1602200"/>
            <a:ext cx="5548273" cy="2562825"/>
          </a:xfrm>
          <a:prstGeom prst="rect">
            <a:avLst/>
          </a:prstGeom>
          <a:noFill/>
          <a:ln cap="flat" cmpd="sng" w="28575">
            <a:solidFill>
              <a:srgbClr val="0C235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5" title="20251201_173048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2425" y="1611575"/>
            <a:ext cx="1745800" cy="3779507"/>
          </a:xfrm>
          <a:prstGeom prst="rect">
            <a:avLst/>
          </a:prstGeom>
          <a:noFill/>
          <a:ln cap="flat" cmpd="sng" w="28575">
            <a:solidFill>
              <a:srgbClr val="0C235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2" name="Google Shape;92;p15" title="20251201_173306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5350" y="6300575"/>
            <a:ext cx="5548278" cy="2562825"/>
          </a:xfrm>
          <a:prstGeom prst="rect">
            <a:avLst/>
          </a:prstGeom>
          <a:noFill/>
          <a:ln cap="flat" cmpd="sng" w="28575">
            <a:solidFill>
              <a:srgbClr val="0C235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5" title="All information furnished is from sources deemed reliable and is submitted subject to errors, omissions, change of other terms of conditions, prior sale, lease or financing or withdrawal—all witho (2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0000" y="8949463"/>
            <a:ext cx="7832400" cy="110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 title="20251201_170343 (1)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52425" y="5485742"/>
            <a:ext cx="1745800" cy="3377659"/>
          </a:xfrm>
          <a:prstGeom prst="rect">
            <a:avLst/>
          </a:prstGeom>
          <a:noFill/>
          <a:ln cap="flat" cmpd="sng" w="28575">
            <a:solidFill>
              <a:srgbClr val="0C235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16"/>
          <p:cNvCxnSpPr/>
          <p:nvPr/>
        </p:nvCxnSpPr>
        <p:spPr>
          <a:xfrm>
            <a:off x="-9450" y="1412563"/>
            <a:ext cx="7791300" cy="117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6"/>
          <p:cNvCxnSpPr/>
          <p:nvPr/>
        </p:nvCxnSpPr>
        <p:spPr>
          <a:xfrm>
            <a:off x="-30000" y="1384238"/>
            <a:ext cx="7832400" cy="23700"/>
          </a:xfrm>
          <a:prstGeom prst="straightConnector1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6"/>
          <p:cNvCxnSpPr/>
          <p:nvPr/>
        </p:nvCxnSpPr>
        <p:spPr>
          <a:xfrm>
            <a:off x="-9450" y="1412563"/>
            <a:ext cx="7791300" cy="117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2" name="Google Shape;102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792" y="210312"/>
            <a:ext cx="2404437" cy="10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175350" y="129875"/>
            <a:ext cx="7421700" cy="1167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8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FOR SALE</a:t>
            </a:r>
            <a:endParaRPr b="1" sz="36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24 Straitsville Rd, Prospect, CT 06712</a:t>
            </a:r>
            <a:endParaRPr b="1" sz="36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4" name="Google Shape;104;p16" title="20251201_17005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8813" y="1564739"/>
            <a:ext cx="5054771" cy="2334912"/>
          </a:xfrm>
          <a:prstGeom prst="rect">
            <a:avLst/>
          </a:prstGeom>
          <a:noFill/>
          <a:ln cap="flat" cmpd="sng" w="28575">
            <a:solidFill>
              <a:srgbClr val="0C235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16" title="20251201_170050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8787" y="6484450"/>
            <a:ext cx="5054833" cy="2334901"/>
          </a:xfrm>
          <a:prstGeom prst="rect">
            <a:avLst/>
          </a:prstGeom>
          <a:noFill/>
          <a:ln cap="flat" cmpd="sng" w="28575">
            <a:solidFill>
              <a:srgbClr val="0C235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16" title="All information furnished is from sources deemed reliable and is submitted subject to errors, omissions, change of other terms of conditions, prior sale, lease or financing or withdrawal—all witho (2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0000" y="8949463"/>
            <a:ext cx="7832400" cy="110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 title="20251201_165610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8775" y="4019425"/>
            <a:ext cx="5054848" cy="2334908"/>
          </a:xfrm>
          <a:prstGeom prst="rect">
            <a:avLst/>
          </a:prstGeom>
          <a:noFill/>
          <a:ln cap="flat" cmpd="sng" w="28575">
            <a:solidFill>
              <a:srgbClr val="0C235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